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83" r:id="rId2"/>
    <p:sldMasterId id="2147483713" r:id="rId3"/>
    <p:sldMasterId id="2147483740" r:id="rId4"/>
  </p:sldMasterIdLst>
  <p:notesMasterIdLst>
    <p:notesMasterId r:id="rId18"/>
  </p:notesMasterIdLst>
  <p:handoutMasterIdLst>
    <p:handoutMasterId r:id="rId19"/>
  </p:handoutMasterIdLst>
  <p:sldIdLst>
    <p:sldId id="341" r:id="rId5"/>
    <p:sldId id="532" r:id="rId6"/>
    <p:sldId id="494" r:id="rId7"/>
    <p:sldId id="533" r:id="rId8"/>
    <p:sldId id="534" r:id="rId9"/>
    <p:sldId id="499" r:id="rId10"/>
    <p:sldId id="502" r:id="rId11"/>
    <p:sldId id="527" r:id="rId12"/>
    <p:sldId id="531" r:id="rId13"/>
    <p:sldId id="528" r:id="rId14"/>
    <p:sldId id="530" r:id="rId15"/>
    <p:sldId id="344" r:id="rId16"/>
    <p:sldId id="345" r:id="rId17"/>
  </p:sldIdLst>
  <p:sldSz cx="9144000" cy="6858000" type="screen4x3"/>
  <p:notesSz cx="6805613" cy="99393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  <a:srgbClr val="FF9B13"/>
    <a:srgbClr val="84B819"/>
    <a:srgbClr val="3333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6" autoAdjust="0"/>
    <p:restoredTop sz="94516" autoAdjust="0"/>
  </p:normalViewPr>
  <p:slideViewPr>
    <p:cSldViewPr>
      <p:cViewPr varScale="1">
        <p:scale>
          <a:sx n="88" d="100"/>
          <a:sy n="88" d="100"/>
        </p:scale>
        <p:origin x="20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8"/>
    </p:cViewPr>
  </p:sorterViewPr>
  <p:notesViewPr>
    <p:cSldViewPr>
      <p:cViewPr varScale="1">
        <p:scale>
          <a:sx n="53" d="100"/>
          <a:sy n="53" d="100"/>
        </p:scale>
        <p:origin x="-1926" y="-108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AFE497-C4FC-47FD-8802-75B18ED2E01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050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E06EEF-A813-4258-8D90-730451BC02C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392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1268413"/>
            <a:ext cx="8153400" cy="48275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56356" name="Rectangle 4"/>
          <p:cNvSpPr>
            <a:spLocks noChangeArrowheads="1"/>
          </p:cNvSpPr>
          <p:nvPr userDrawn="1"/>
        </p:nvSpPr>
        <p:spPr bwMode="auto">
          <a:xfrm>
            <a:off x="3635375" y="3778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Department of Biochemical and Chemical Engineering</a:t>
            </a:r>
          </a:p>
          <a:p>
            <a:pPr algn="r" eaLnBrk="0" hangingPunct="0"/>
            <a:r>
              <a:rPr lang="nl-NL" sz="1500">
                <a:latin typeface="Arial Narrow" pitchFamily="34" charset="0"/>
                <a:ea typeface="ヒラギノ角ゴ Pro W3" pitchFamily="96" charset="-128"/>
              </a:rPr>
              <a:t>Process Dynamics and Operations Group (DYN)</a:t>
            </a:r>
          </a:p>
        </p:txBody>
      </p:sp>
      <p:sp>
        <p:nvSpPr>
          <p:cNvPr id="356357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6358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2540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6359" name="Picture 7" descr="LogoNe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5075" y="6329363"/>
            <a:ext cx="1217613" cy="381000"/>
          </a:xfrm>
          <a:prstGeom prst="rect">
            <a:avLst/>
          </a:prstGeom>
          <a:noFill/>
        </p:spPr>
      </p:pic>
      <p:pic>
        <p:nvPicPr>
          <p:cNvPr id="356360" name="Picture 8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</p:spPr>
      </p:pic>
      <p:sp>
        <p:nvSpPr>
          <p:cNvPr id="356361" name="Rectangle 9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10001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2" name="Rectangle 10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6363" name="Rectangle 11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6D6B9C-09A3-465A-8DC4-E5CFC515E23E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9238" y="65088"/>
            <a:ext cx="2033587" cy="59594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6888" y="65088"/>
            <a:ext cx="5949950" cy="595947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7B50E9-A7FA-4446-B6D3-1241092C17A5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38675" y="134143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38675" y="375920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C622FA9B-AC1D-40BB-8D6F-EEEC4D92B0F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96888" y="1341438"/>
            <a:ext cx="3989387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96888" y="3759200"/>
            <a:ext cx="3989387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38675" y="134143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>
            <a:lvl1pPr>
              <a:defRPr/>
            </a:lvl1pPr>
          </a:lstStyle>
          <a:p>
            <a:fld id="{DFC1829C-96AC-4F0E-8221-30F1167F9B0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82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971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42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1757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651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53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16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94FBF6-B6D4-4A60-89A2-A8869DBF6FA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fld id="{38E889B3-F878-483D-ACF8-BCB1D7DBCD2A}" type="datetime1">
              <a:rPr lang="de-DE" sz="1400" smtClean="0"/>
              <a:t>12.06.18</a:t>
            </a:fld>
            <a:endParaRPr lang="de-DE" sz="1400" dirty="0"/>
          </a:p>
          <a:p>
            <a:pPr algn="ctr"/>
            <a:r>
              <a:rPr lang="de-DE" sz="1400" dirty="0"/>
              <a:t>Week 1 </a:t>
            </a:r>
            <a:r>
              <a:rPr lang="de-DE" sz="1400" baseline="0" dirty="0"/>
              <a:t>PG</a:t>
            </a:r>
            <a:r>
              <a:rPr lang="de-DE" sz="1400" dirty="0"/>
              <a:t>SS18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104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8238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270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6742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489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4284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2225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134034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25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2012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94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43F4F-0B41-4131-A46E-A1510AD2E2A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182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9DAE4-6FBC-465A-B818-67E8198F695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B406F6-66AC-4339-B9F8-563064CB0A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9310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4B80C9-3075-49F5-B3B5-CD775BA0425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4331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0D602B-0FC1-4203-BC5C-68EFC0EFC6F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463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778B5-AEBB-4975-AF49-E50F3819745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5807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7C7860-F314-477E-98DF-9F00888A847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72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DD9D95-89A2-4AFF-9994-8E3E3F2F2D0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3917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D809EE-F083-4DCE-8573-3D99CA5E315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642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696FF-31B7-40D2-AC06-E3354FC9452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162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ED308-8E8C-49C5-AF20-19EC0CF46B2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098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A3A2DA-25B4-4C94-B12D-BCCFB5A9022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635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6888" y="134143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4143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D1B366-F530-4A44-8C05-ACC7AE231DA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D55045-6C4E-483A-B89C-F85CBE944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4800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 userDrawn="1"/>
        </p:nvSpPr>
        <p:spPr bwMode="auto">
          <a:xfrm>
            <a:off x="2632075" y="390525"/>
            <a:ext cx="5162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Department of Biochemical and Chemical Engineering</a:t>
            </a:r>
          </a:p>
          <a:p>
            <a:pPr algn="r" eaLnBrk="0" hangingPunct="0">
              <a:defRPr/>
            </a:pPr>
            <a:r>
              <a:rPr lang="nl-NL" sz="1500">
                <a:solidFill>
                  <a:srgbClr val="000000"/>
                </a:solidFill>
                <a:latin typeface="Arial Narrow" pitchFamily="34" charset="0"/>
              </a:rPr>
              <a:t>Process Dynamics and Operations Group (DYN)</a:t>
            </a:r>
          </a:p>
        </p:txBody>
      </p:sp>
      <p:sp>
        <p:nvSpPr>
          <p:cNvPr id="15" name="Line 5"/>
          <p:cNvSpPr>
            <a:spLocks noChangeShapeType="1"/>
          </p:cNvSpPr>
          <p:nvPr userDrawn="1"/>
        </p:nvSpPr>
        <p:spPr bwMode="auto">
          <a:xfrm>
            <a:off x="214313" y="1052513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230188" y="6092825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5" name="Picture 7" descr="tud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371475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344488" y="1125538"/>
            <a:ext cx="8424862" cy="4895850"/>
          </a:xfrm>
          <a:prstGeom prst="rect">
            <a:avLst/>
          </a:prstGeom>
          <a:gradFill rotWithShape="1">
            <a:gsLst>
              <a:gs pos="0">
                <a:srgbClr val="DDDDDD">
                  <a:alpha val="20000"/>
                </a:srgbClr>
              </a:gs>
              <a:gs pos="100000">
                <a:srgbClr val="DDDDDD">
                  <a:gamma/>
                  <a:shade val="46275"/>
                  <a:invGamma/>
                  <a:alpha val="10001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9036050" y="12795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 userDrawn="1"/>
        </p:nvSpPr>
        <p:spPr bwMode="auto">
          <a:xfrm>
            <a:off x="9036050" y="3556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8649" name="Picture 11" descr="LogoNeu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2538" y="6135688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7502525" y="64547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graphicFrame>
        <p:nvGraphicFramePr>
          <p:cNvPr id="368651" name="Object 13"/>
          <p:cNvGraphicFramePr>
            <a:graphicFrameLocks noChangeAspect="1"/>
          </p:cNvGraphicFramePr>
          <p:nvPr/>
        </p:nvGraphicFramePr>
        <p:xfrm>
          <a:off x="7920038" y="358775"/>
          <a:ext cx="8636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445" name="Bild" r:id="rId5" imgW="0" imgH="0" progId="StaticMetafile">
                  <p:embed/>
                </p:oleObj>
              </mc:Choice>
              <mc:Fallback>
                <p:oleObj name="Bild" r:id="rId5" imgW="0" imgH="0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58775"/>
                        <a:ext cx="8636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2843213" y="6237288"/>
            <a:ext cx="3457575" cy="431800"/>
          </a:xfrm>
        </p:spPr>
        <p:txBody>
          <a:bodyPr rIns="91440"/>
          <a:lstStyle>
            <a:lvl1pPr algn="ctr">
              <a:defRPr smtClean="0">
                <a:latin typeface="Times New Roman" pitchFamily="18" charset="0"/>
                <a:ea typeface="+mn-ea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‹Nr.›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4509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8587925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70470741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5943444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7128403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84534469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499143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70366644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678749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06A15A-2298-412D-A261-EBA464ACE60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150059427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92888" y="65088"/>
            <a:ext cx="2039937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9900" y="65088"/>
            <a:ext cx="5970588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75864987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9900" y="1233488"/>
            <a:ext cx="3989388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285951766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1650" y="65088"/>
            <a:ext cx="8131175" cy="79216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9900" y="1233488"/>
            <a:ext cx="3989388" cy="226536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9900" y="3651250"/>
            <a:ext cx="3989388" cy="22653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11688" y="1233488"/>
            <a:ext cx="3989387" cy="46831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053138" y="6273800"/>
            <a:ext cx="1143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380842920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IMG_0436"/>
          <p:cNvPicPr>
            <a:picLocks noChangeAspect="1" noChangeArrowheads="1"/>
          </p:cNvPicPr>
          <p:nvPr/>
        </p:nvPicPr>
        <p:blipFill>
          <a:blip r:embed="rId2" cstate="print"/>
          <a:srcRect l="29036" t="27394" r="22707" b="46948"/>
          <a:stretch>
            <a:fillRect/>
          </a:stretch>
        </p:blipFill>
        <p:spPr bwMode="auto">
          <a:xfrm>
            <a:off x="0" y="2708275"/>
            <a:ext cx="9144000" cy="3240088"/>
          </a:xfrm>
          <a:prstGeom prst="rect">
            <a:avLst/>
          </a:prstGeom>
          <a:noFill/>
        </p:spPr>
      </p:pic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0" y="2709863"/>
            <a:ext cx="2519363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51" name="Rectangle 31"/>
          <p:cNvSpPr>
            <a:spLocks noChangeArrowheads="1"/>
          </p:cNvSpPr>
          <p:nvPr/>
        </p:nvSpPr>
        <p:spPr bwMode="auto">
          <a:xfrm>
            <a:off x="6624638" y="2709863"/>
            <a:ext cx="2519362" cy="3238500"/>
          </a:xfrm>
          <a:prstGeom prst="rect">
            <a:avLst/>
          </a:prstGeom>
          <a:solidFill>
            <a:srgbClr val="DDDDDD">
              <a:alpha val="60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50825" y="1125538"/>
            <a:ext cx="8618538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50825" y="2205038"/>
            <a:ext cx="861853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250825" y="1103313"/>
            <a:ext cx="8642350" cy="1049337"/>
          </a:xfrm>
          <a:ln w="9525"/>
        </p:spPr>
        <p:txBody>
          <a:bodyPr/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147" name="Picture 27" descr="tud_logo_rgb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6474"/>
          <a:stretch>
            <a:fillRect/>
          </a:stretch>
        </p:blipFill>
        <p:spPr bwMode="auto">
          <a:xfrm>
            <a:off x="365125" y="263525"/>
            <a:ext cx="738188" cy="519113"/>
          </a:xfrm>
          <a:prstGeom prst="rect">
            <a:avLst/>
          </a:prstGeom>
          <a:noFill/>
        </p:spPr>
      </p:pic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1108075" y="341313"/>
            <a:ext cx="31210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technische universität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000000"/>
                </a:solidFill>
                <a:latin typeface="Akkurat Light Office" pitchFamily="50" charset="0"/>
              </a:rPr>
              <a:t>dortmund</a:t>
            </a:r>
          </a:p>
        </p:txBody>
      </p:sp>
      <p:sp>
        <p:nvSpPr>
          <p:cNvPr id="5156" name="Rectangle 36"/>
          <p:cNvSpPr>
            <a:spLocks noChangeArrowheads="1"/>
          </p:cNvSpPr>
          <p:nvPr userDrawn="1"/>
        </p:nvSpPr>
        <p:spPr bwMode="auto">
          <a:xfrm>
            <a:off x="6548438" y="333375"/>
            <a:ext cx="22733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Fakultät Bio- und</a:t>
            </a:r>
          </a:p>
          <a:p>
            <a:pPr eaLnBrk="0" hangingPunct="0"/>
            <a:r>
              <a:rPr lang="nl-NL" sz="1500">
                <a:solidFill>
                  <a:srgbClr val="000000"/>
                </a:solidFill>
                <a:latin typeface="Akkurat Light Office" pitchFamily="50" charset="0"/>
              </a:rPr>
              <a:t>Chemieingenieurwesen</a:t>
            </a:r>
          </a:p>
        </p:txBody>
      </p:sp>
      <p:pic>
        <p:nvPicPr>
          <p:cNvPr id="5157" name="Picture 37" descr="bci_logo_rgb_neu_03_300dpi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8013" y="295275"/>
            <a:ext cx="852487" cy="51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3324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87DE47-2155-4DB6-A5BE-90CB4FDDCD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SS18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98E41-6D78-40CF-A040-F391F707D8B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3203848" y="6237312"/>
            <a:ext cx="26574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05.10.2017</a:t>
            </a:r>
          </a:p>
          <a:p>
            <a:pPr algn="ctr"/>
            <a:r>
              <a:rPr lang="de-DE" sz="1400" dirty="0"/>
              <a:t>PG </a:t>
            </a:r>
            <a:r>
              <a:rPr lang="de-DE" sz="1400" dirty="0" err="1"/>
              <a:t>pitch</a:t>
            </a:r>
            <a:r>
              <a:rPr lang="de-DE" sz="1400" baseline="0" dirty="0"/>
              <a:t> SS18</a:t>
            </a:r>
            <a:endParaRPr lang="de-DE" sz="1400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B2013-4B8A-4C84-8F39-86F087A772AF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8C84C7-C334-47AA-9AA3-CE3A26227E0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88" y="134143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29263" y="6289675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fld id="{02407EDF-419E-4903-9517-B33BC032365E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355335" name="Picture 7" descr="LogoNeu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80313" y="6173788"/>
            <a:ext cx="1217612" cy="381000"/>
          </a:xfrm>
          <a:prstGeom prst="rect">
            <a:avLst/>
          </a:prstGeom>
          <a:noFill/>
        </p:spPr>
      </p:pic>
      <p:sp>
        <p:nvSpPr>
          <p:cNvPr id="355336" name="Line 8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Line 9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55340" name="Picture 12" descr="tud_logo_rgb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3213" y="6254750"/>
            <a:ext cx="2879725" cy="463550"/>
          </a:xfrm>
          <a:prstGeom prst="rect">
            <a:avLst/>
          </a:prstGeom>
          <a:noFill/>
        </p:spPr>
      </p:pic>
      <p:sp>
        <p:nvSpPr>
          <p:cNvPr id="355341" name="Text Box 13"/>
          <p:cNvSpPr txBox="1">
            <a:spLocks noChangeArrowheads="1"/>
          </p:cNvSpPr>
          <p:nvPr userDrawn="1"/>
        </p:nvSpPr>
        <p:spPr bwMode="auto">
          <a:xfrm>
            <a:off x="7488238" y="6492875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  <a:ea typeface="ヒラギノ角ゴ Pro W3" pitchFamily="96" charset="-128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amics</a:t>
            </a:r>
          </a:p>
          <a:p>
            <a:pPr eaLnBrk="0" hangingPunct="0">
              <a:lnSpc>
                <a:spcPct val="90000"/>
              </a:lnSpc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  <a:ea typeface="ヒラギノ角ゴ Pro W3" pitchFamily="96" charset="-128"/>
              </a:rPr>
              <a:t>and Operations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ransition spd="med"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2012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6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C655EF4-2644-4A99-92F8-561ECBEA6BD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2015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42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/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650" y="65088"/>
            <a:ext cx="81311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33488"/>
            <a:ext cx="8131175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53138" y="6273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‹Nr.›</a:t>
            </a:r>
          </a:p>
        </p:txBody>
      </p:sp>
      <p:sp>
        <p:nvSpPr>
          <p:cNvPr id="3077" name="Rectangle 5"/>
          <p:cNvSpPr>
            <a:spLocks noChangeArrowheads="1"/>
          </p:cNvSpPr>
          <p:nvPr userDrawn="1"/>
        </p:nvSpPr>
        <p:spPr bwMode="auto">
          <a:xfrm>
            <a:off x="3055938" y="6270625"/>
            <a:ext cx="36036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 dirty="0">
                <a:solidFill>
                  <a:srgbClr val="000000"/>
                </a:solidFill>
                <a:latin typeface="Arial" charset="0"/>
              </a:rPr>
              <a:t>DYN 2016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 userDrawn="1"/>
        </p:nvSpPr>
        <p:spPr bwMode="auto">
          <a:xfrm>
            <a:off x="230188" y="6140450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 userDrawn="1"/>
        </p:nvSpPr>
        <p:spPr bwMode="auto">
          <a:xfrm>
            <a:off x="230188" y="795338"/>
            <a:ext cx="8675687" cy="0"/>
          </a:xfrm>
          <a:prstGeom prst="line">
            <a:avLst/>
          </a:prstGeom>
          <a:noFill/>
          <a:ln w="19050">
            <a:solidFill>
              <a:srgbClr val="84B81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4" name="Picture 8" descr="tud_logo_rgb"/>
          <p:cNvPicPr>
            <a:picLocks noChangeAspect="1" noChangeArrowheads="1"/>
          </p:cNvPicPr>
          <p:nvPr userDrawn="1"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425450" y="6257925"/>
            <a:ext cx="25844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9036050" y="1165225"/>
            <a:ext cx="114300" cy="2611438"/>
          </a:xfrm>
          <a:prstGeom prst="rect">
            <a:avLst/>
          </a:prstGeom>
          <a:solidFill>
            <a:srgbClr val="FF7313">
              <a:alpha val="8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9036050" y="3429000"/>
            <a:ext cx="107950" cy="2305050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7627" name="Picture 11" descr="LogoNeu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6188" y="6165850"/>
            <a:ext cx="13192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7516813" y="6489700"/>
            <a:ext cx="11271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Process </a:t>
            </a:r>
            <a:r>
              <a:rPr lang="de-DE" sz="1100">
                <a:solidFill>
                  <a:srgbClr val="FF9B13"/>
                </a:solidFill>
                <a:latin typeface="Arial Narrow" pitchFamily="34" charset="0"/>
              </a:rPr>
              <a:t>Dyn</a:t>
            </a: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amics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de-DE" sz="1100">
                <a:solidFill>
                  <a:srgbClr val="4F5150"/>
                </a:solidFill>
                <a:latin typeface="Arial Narrow" pitchFamily="34" charset="0"/>
              </a:rPr>
              <a:t>and Operations</a:t>
            </a:r>
          </a:p>
        </p:txBody>
      </p:sp>
      <p:pic>
        <p:nvPicPr>
          <p:cNvPr id="367629" name="Picture 13" descr="tud_logo_rgb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4000" y="6229350"/>
            <a:ext cx="28797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73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transition/>
  <p:hf sldNum="0" hdr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Narrow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ヒラギノ角ゴ Pro W3" pitchFamily="9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7313"/>
        </a:buClr>
        <a:buFont typeface="Wingdings" pitchFamily="2" charset="2"/>
        <a:buChar char="§"/>
        <a:defRPr sz="24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4B819"/>
        </a:buClr>
        <a:buChar char="•"/>
        <a:defRPr sz="2200">
          <a:solidFill>
            <a:schemeClr val="tx1"/>
          </a:solidFill>
          <a:latin typeface="Arial Narrow" pitchFamily="34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2000">
          <a:solidFill>
            <a:schemeClr val="tx1"/>
          </a:solidFill>
          <a:latin typeface="Arial Narrow" pitchFamily="34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>
          <a:solidFill>
            <a:schemeClr val="tx1"/>
          </a:solidFill>
          <a:latin typeface="Arial Narrow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Arial Narrow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0C0C0"/>
        </a:buClr>
        <a:buChar char="-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dt" sz="half" idx="4294967295"/>
          </p:nvPr>
        </p:nvSpPr>
        <p:spPr>
          <a:xfrm>
            <a:off x="3203848" y="6237312"/>
            <a:ext cx="2657475" cy="257175"/>
          </a:xfrm>
        </p:spPr>
        <p:txBody>
          <a:bodyPr/>
          <a:lstStyle/>
          <a:p>
            <a:pPr algn="ctr"/>
            <a:fld id="{BF3D2351-FEA2-4F7A-BF5D-A8BF2E53D066}" type="datetime1">
              <a:rPr lang="de-DE" sz="1400" smtClean="0"/>
              <a:t>12.06.18</a:t>
            </a:fld>
            <a:endParaRPr lang="de-DE" sz="1400" dirty="0"/>
          </a:p>
          <a:p>
            <a:pPr algn="ctr"/>
            <a:r>
              <a:rPr lang="de-DE" sz="1400" dirty="0"/>
              <a:t>Week 8 PGSS18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4048" y="2636912"/>
            <a:ext cx="3888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Project group SS18</a:t>
            </a:r>
          </a:p>
          <a:p>
            <a:pPr algn="ctr"/>
            <a:r>
              <a:rPr lang="en-US" sz="2200" b="1" dirty="0">
                <a:solidFill>
                  <a:srgbClr val="FF9B13"/>
                </a:solidFill>
                <a:latin typeface="+mj-lt"/>
              </a:rPr>
              <a:t>Development of local positioning system for a pipe-less plant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00680"/>
            <a:ext cx="4800534" cy="360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45F063B-9069-41D9-A0EE-DEC01E7B4095}"/>
              </a:ext>
            </a:extLst>
          </p:cNvPr>
          <p:cNvSpPr/>
          <p:nvPr/>
        </p:nvSpPr>
        <p:spPr>
          <a:xfrm>
            <a:off x="1979712" y="3550619"/>
            <a:ext cx="6192688" cy="10801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69AD47-0A48-4323-9D28-83F392C8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reasons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85E81-EF07-4745-BD30-CCC5EB36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C699A15-D146-4524-9224-4DEBC20CC041}"/>
              </a:ext>
            </a:extLst>
          </p:cNvPr>
          <p:cNvSpPr/>
          <p:nvPr/>
        </p:nvSpPr>
        <p:spPr>
          <a:xfrm>
            <a:off x="3364459" y="2564904"/>
            <a:ext cx="2736304" cy="648072"/>
          </a:xfrm>
          <a:prstGeom prst="rect">
            <a:avLst/>
          </a:prstGeom>
          <a:solidFill>
            <a:srgbClr val="00B050"/>
          </a:solidFill>
          <a:ln>
            <a:solidFill>
              <a:srgbClr val="F45B06"/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DA6022A-AE5F-48D9-9AA8-B0DFBA9386AB}"/>
              </a:ext>
            </a:extLst>
          </p:cNvPr>
          <p:cNvSpPr/>
          <p:nvPr/>
        </p:nvSpPr>
        <p:spPr>
          <a:xfrm>
            <a:off x="5583187" y="3901244"/>
            <a:ext cx="889075" cy="207640"/>
          </a:xfrm>
          <a:prstGeom prst="rect">
            <a:avLst/>
          </a:prstGeom>
          <a:solidFill>
            <a:schemeClr val="bg1"/>
          </a:solidFill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C67635F-6922-4933-B4E2-A18C00C674D7}"/>
              </a:ext>
            </a:extLst>
          </p:cNvPr>
          <p:cNvSpPr/>
          <p:nvPr/>
        </p:nvSpPr>
        <p:spPr>
          <a:xfrm>
            <a:off x="2282278" y="1766657"/>
            <a:ext cx="2448272" cy="2232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6BF58AF-9B56-43EE-BFAA-A9C1C97EB5C0}"/>
              </a:ext>
            </a:extLst>
          </p:cNvPr>
          <p:cNvCxnSpPr/>
          <p:nvPr/>
        </p:nvCxnSpPr>
        <p:spPr>
          <a:xfrm>
            <a:off x="4788024" y="2900986"/>
            <a:ext cx="0" cy="120789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EC7E6BD8-7147-438E-B80E-78F164F43C7E}"/>
              </a:ext>
            </a:extLst>
          </p:cNvPr>
          <p:cNvSpPr/>
          <p:nvPr/>
        </p:nvSpPr>
        <p:spPr>
          <a:xfrm>
            <a:off x="4876627" y="1772816"/>
            <a:ext cx="2448272" cy="2232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93DB58-8916-4AFA-9EF7-6D4214C9DCE0}"/>
              </a:ext>
            </a:extLst>
          </p:cNvPr>
          <p:cNvSpPr txBox="1"/>
          <p:nvPr/>
        </p:nvSpPr>
        <p:spPr>
          <a:xfrm>
            <a:off x="3715732" y="3153089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1,5 cm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4D55AA5-BBE8-45B7-ACDB-5485EB50626E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1979712" y="2564904"/>
            <a:ext cx="302566" cy="317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833FD4-CA45-4397-9626-005D9DA1F06B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2282278" y="2635053"/>
            <a:ext cx="302566" cy="247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F2CE342-DB1A-4385-96C3-B636FEC06A10}"/>
              </a:ext>
            </a:extLst>
          </p:cNvPr>
          <p:cNvCxnSpPr>
            <a:cxnSpLocks/>
            <a:stCxn id="8" idx="6"/>
          </p:cNvCxnSpPr>
          <p:nvPr/>
        </p:nvCxnSpPr>
        <p:spPr>
          <a:xfrm flipH="1" flipV="1">
            <a:off x="7013005" y="2635054"/>
            <a:ext cx="311894" cy="253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DFAA19-19E6-4D09-AF84-1D282774AB60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324899" y="2568158"/>
            <a:ext cx="271438" cy="3207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59B3EBFF-B911-4318-A50A-2A218D1B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88" y="1124744"/>
            <a:ext cx="8131175" cy="4899819"/>
          </a:xfrm>
        </p:spPr>
        <p:txBody>
          <a:bodyPr/>
          <a:lstStyle/>
          <a:p>
            <a:r>
              <a:rPr lang="en-US" dirty="0"/>
              <a:t>The field and the inductor of the tag are perpendicular </a:t>
            </a:r>
          </a:p>
        </p:txBody>
      </p:sp>
    </p:spTree>
    <p:extLst>
      <p:ext uri="{BB962C8B-B14F-4D97-AF65-F5344CB8AC3E}">
        <p14:creationId xmlns:p14="http://schemas.microsoft.com/office/powerpoint/2010/main" val="21171529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9AD47-0A48-4323-9D28-83F392C8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DC3E-A87D-4359-8798-AC6D87DC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Emulator </a:t>
            </a:r>
          </a:p>
          <a:p>
            <a:r>
              <a:rPr lang="en-US" dirty="0"/>
              <a:t>Update the C# Code to solve trilateration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85E81-EF07-4745-BD30-CCC5EB36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179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D0E8-9FFB-A145-AC90-D329C4EF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Report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5E49-D09E-CF40-831C-DB8FAD18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17698B-65D1-A844-A87A-7D0A647D9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124744"/>
            <a:ext cx="3444203" cy="4683125"/>
          </a:xfrm>
        </p:spPr>
      </p:pic>
    </p:spTree>
    <p:extLst>
      <p:ext uri="{BB962C8B-B14F-4D97-AF65-F5344CB8AC3E}">
        <p14:creationId xmlns:p14="http://schemas.microsoft.com/office/powerpoint/2010/main" val="41389129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A939-5CF6-4E4F-987A-DA72F170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pipeless</a:t>
            </a:r>
            <a:r>
              <a:rPr lang="de-DE" dirty="0"/>
              <a:t> plant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7E8A03-AA40-694B-A4C5-FF66B8038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6538955" cy="4683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1E245-7654-8246-A166-27672FF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4007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3714-7AD9-6E43-B8E0-34B2C7E0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D2B4-3C03-054B-94A2-10F7BA77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between RFID &amp; </a:t>
            </a:r>
            <a:r>
              <a:rPr lang="en-US" dirty="0" err="1"/>
              <a:t>Wifi</a:t>
            </a:r>
            <a:r>
              <a:rPr lang="en-US" dirty="0"/>
              <a:t> Module</a:t>
            </a:r>
          </a:p>
          <a:p>
            <a:r>
              <a:rPr lang="en-US" dirty="0"/>
              <a:t>Send Data to GUI and print it on </a:t>
            </a:r>
            <a:r>
              <a:rPr lang="en-US"/>
              <a:t>the Terminal Window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C4B4-E91C-B945-9A81-21B6EA6A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0658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DDD7-893E-A044-8B6D-C72DE3C5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KTS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81F8-D0ED-1A40-A8F6-E1604C909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56" y="1124023"/>
            <a:ext cx="8131175" cy="4683125"/>
          </a:xfrm>
        </p:spPr>
        <p:txBody>
          <a:bodyPr/>
          <a:lstStyle/>
          <a:p>
            <a:r>
              <a:rPr lang="en-US" dirty="0"/>
              <a:t>V5 &amp; GNG from Robot microcontroller</a:t>
            </a:r>
          </a:p>
          <a:p>
            <a:r>
              <a:rPr lang="en-US" dirty="0"/>
              <a:t>TX/RX to the </a:t>
            </a:r>
            <a:r>
              <a:rPr lang="en-US" dirty="0" err="1"/>
              <a:t>Wifi</a:t>
            </a:r>
            <a:r>
              <a:rPr lang="en-US" dirty="0"/>
              <a:t> Module pins D5/D6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4DA7-97C5-0B4F-975F-F934A184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39AF4-25F3-0745-941D-FB445CFC7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t="8576" r="21260" b="9615"/>
          <a:stretch/>
        </p:blipFill>
        <p:spPr>
          <a:xfrm>
            <a:off x="5104139" y="3179267"/>
            <a:ext cx="3528392" cy="252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5352C-4104-FC46-9274-1EAD97AA0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t="6463" r="17149" b="6011"/>
          <a:stretch/>
        </p:blipFill>
        <p:spPr>
          <a:xfrm>
            <a:off x="876744" y="2858596"/>
            <a:ext cx="2232248" cy="2906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AEA42-F88E-9B40-B3D9-56A03F0F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9888" y="3949355"/>
            <a:ext cx="2796995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5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3EB5-1384-C14A-926D-0EB7942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Data to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63B7-C9D1-6243-B1B7-3D7CAC83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124744"/>
            <a:ext cx="4219127" cy="4683125"/>
          </a:xfrm>
        </p:spPr>
        <p:txBody>
          <a:bodyPr/>
          <a:lstStyle/>
          <a:p>
            <a:r>
              <a:rPr lang="en-US" dirty="0"/>
              <a:t>When receive (red led in RFID blinks): UID + RSSI</a:t>
            </a:r>
          </a:p>
          <a:p>
            <a:endParaRPr lang="en-US" dirty="0"/>
          </a:p>
          <a:p>
            <a:r>
              <a:rPr lang="en-US" dirty="0"/>
              <a:t>No Data receive (no red blinking + Tag detected): UID</a:t>
            </a:r>
          </a:p>
          <a:p>
            <a:endParaRPr lang="en-US" dirty="0"/>
          </a:p>
          <a:p>
            <a:r>
              <a:rPr lang="en-US" dirty="0"/>
              <a:t>No Data receive no data: null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F251-3F92-654C-BC1B-CAB27BFF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567A7-4EB2-6D49-B5E1-FC18FC78D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r="13601" b="8287"/>
          <a:stretch/>
        </p:blipFill>
        <p:spPr>
          <a:xfrm>
            <a:off x="5364088" y="1124744"/>
            <a:ext cx="3168352" cy="44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742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E714-36C6-A04B-9E0A-FC4349FD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to GUI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5B5B1-9038-0A4D-B303-F29C8A9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5" name="WhatsApp Video 2018-06-11 at 11.53.10 PM">
            <a:hlinkClick r:id="" action="ppaction://media"/>
            <a:extLst>
              <a:ext uri="{FF2B5EF4-FFF2-40B4-BE49-F238E27FC236}">
                <a16:creationId xmlns:a16="http://schemas.microsoft.com/office/drawing/2014/main" id="{4BE9FF27-3354-2347-A81D-6023D8DEDC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016" y="1052736"/>
            <a:ext cx="8128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7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the week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Transfer Reader-Data to </a:t>
            </a:r>
            <a:r>
              <a:rPr lang="en-GB" dirty="0" err="1"/>
              <a:t>VisualStudio</a:t>
            </a:r>
            <a:endParaRPr lang="en-GB" dirty="0"/>
          </a:p>
          <a:p>
            <a:r>
              <a:rPr lang="en-GB" dirty="0"/>
              <a:t>Take Data out of the String</a:t>
            </a:r>
          </a:p>
          <a:p>
            <a:r>
              <a:rPr lang="en-GB" dirty="0"/>
              <a:t>Use the Data as it was done in the Emulator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263" y="6289675"/>
            <a:ext cx="1143000" cy="457200"/>
          </a:xfrm>
        </p:spPr>
        <p:txBody>
          <a:bodyPr/>
          <a:lstStyle/>
          <a:p>
            <a:fld id="{4B94FBF6-B6D4-4A60-89A2-A8869DBF6FA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8893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9AD47-0A48-4323-9D28-83F392C8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.LOG File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263" y="980728"/>
            <a:ext cx="3037253" cy="5071872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85E81-EF07-4745-BD30-CCC5EB36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8" y="980728"/>
            <a:ext cx="3461808" cy="51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43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9AD47-0A48-4323-9D28-83F392C8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RSSI -&gt; Distance [cm]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DC3E-A87D-4359-8798-AC6D87DC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 between RSSI and distance between origin of the antenna and the tag is inconsistent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85E81-EF07-4745-BD30-CCC5EB36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A7BD3B-1148-4759-856C-464E2CFE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9" y="2066994"/>
            <a:ext cx="7740352" cy="3700187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BF69822-CEE7-4955-A7AD-13F809BF7E6D}"/>
              </a:ext>
            </a:extLst>
          </p:cNvPr>
          <p:cNvGrpSpPr/>
          <p:nvPr/>
        </p:nvGrpSpPr>
        <p:grpSpPr>
          <a:xfrm>
            <a:off x="3131840" y="5405907"/>
            <a:ext cx="1263279" cy="751212"/>
            <a:chOff x="0" y="0"/>
            <a:chExt cx="1911734" cy="105092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6A828E3-1405-4047-8DA4-63A85360ACE7}"/>
                </a:ext>
              </a:extLst>
            </p:cNvPr>
            <p:cNvSpPr/>
            <p:nvPr/>
          </p:nvSpPr>
          <p:spPr>
            <a:xfrm>
              <a:off x="0" y="191386"/>
              <a:ext cx="743119" cy="6567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Tag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3AA4DD5-2165-4A1B-8804-4266676452DA}"/>
                </a:ext>
              </a:extLst>
            </p:cNvPr>
            <p:cNvSpPr/>
            <p:nvPr/>
          </p:nvSpPr>
          <p:spPr>
            <a:xfrm>
              <a:off x="723014" y="0"/>
              <a:ext cx="1188720" cy="1050925"/>
            </a:xfrm>
            <a:prstGeom prst="rect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1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Reader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0832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9AD47-0A48-4323-9D28-83F392C8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to solve this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DC3E-A87D-4359-8798-AC6D87DC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different possibilities solve the trilateration and check which of the combination has the highest probability of being true</a:t>
            </a:r>
          </a:p>
          <a:p>
            <a:r>
              <a:rPr lang="en-US" dirty="0"/>
              <a:t>Compare the new positions with the last position</a:t>
            </a:r>
          </a:p>
          <a:p>
            <a:pPr lvl="1"/>
            <a:r>
              <a:rPr lang="en-US" dirty="0"/>
              <a:t>Big jumps not 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85E81-EF07-4745-BD30-CCC5EB36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BF6-B6D4-4A60-89A2-A8869DBF6FA6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3985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_Leere Präsentation">
  <a:themeElements>
    <a:clrScheme name="3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226</Words>
  <Application>Microsoft Macintosh PowerPoint</Application>
  <PresentationFormat>On-screen Show (4:3)</PresentationFormat>
  <Paragraphs>53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ヒラギノ角ゴ Pro W3</vt:lpstr>
      <vt:lpstr>Akkurat Light Office</vt:lpstr>
      <vt:lpstr>Arial</vt:lpstr>
      <vt:lpstr>Arial Narrow</vt:lpstr>
      <vt:lpstr>Times New Roman</vt:lpstr>
      <vt:lpstr>Wingdings</vt:lpstr>
      <vt:lpstr>3_Leere Präsentation</vt:lpstr>
      <vt:lpstr>4_Leere Präsentation</vt:lpstr>
      <vt:lpstr>2_Leere Präsentation</vt:lpstr>
      <vt:lpstr>5_Leere Präsentation</vt:lpstr>
      <vt:lpstr>Bild</vt:lpstr>
      <vt:lpstr>PowerPoint Presentation</vt:lpstr>
      <vt:lpstr>Task for the week</vt:lpstr>
      <vt:lpstr>KTS Kit</vt:lpstr>
      <vt:lpstr>Receiving Data to GUI</vt:lpstr>
      <vt:lpstr>Receiving to GUI</vt:lpstr>
      <vt:lpstr>Task for the week</vt:lpstr>
      <vt:lpstr>.LOG File</vt:lpstr>
      <vt:lpstr>RSSI -&gt; Distance [cm]</vt:lpstr>
      <vt:lpstr>Ideas to solve this problem</vt:lpstr>
      <vt:lpstr>Possible reasons</vt:lpstr>
      <vt:lpstr>Future</vt:lpstr>
      <vt:lpstr>Report Structure</vt:lpstr>
      <vt:lpstr>About the pipeless plant</vt:lpstr>
    </vt:vector>
  </TitlesOfParts>
  <Company>Universität Dortmund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engell</dc:creator>
  <cp:lastModifiedBy>Abdulrahman Abouelkhair</cp:lastModifiedBy>
  <cp:revision>292</cp:revision>
  <dcterms:created xsi:type="dcterms:W3CDTF">2001-05-16T08:02:00Z</dcterms:created>
  <dcterms:modified xsi:type="dcterms:W3CDTF">2018-06-12T08:25:15Z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